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3" r:id="rId3"/>
    <p:sldId id="275" r:id="rId4"/>
    <p:sldId id="274" r:id="rId5"/>
    <p:sldId id="256" r:id="rId6"/>
    <p:sldId id="258" r:id="rId7"/>
    <p:sldId id="259" r:id="rId8"/>
    <p:sldId id="260" r:id="rId9"/>
    <p:sldId id="270" r:id="rId10"/>
    <p:sldId id="271" r:id="rId11"/>
    <p:sldId id="272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45" autoAdjust="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34AEF-7FD0-4D9D-9F71-CFF40B80368F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57AAB-17D5-48AC-A019-C0DAE2ED5B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5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57AAB-17D5-48AC-A019-C0DAE2ED5B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 1) </a:t>
            </a:r>
            <a:r>
              <a:rPr lang="ru-RU" sz="1800" b="1" dirty="0"/>
              <a:t>ЮКО: территории и сравнение с другими областями 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 2) граничит с севера. Юга … и территория вытянута севера на юг на 800 км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3) На этой территории проживает  чуть более 2 млн. человек 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Плотность населения   составляет 150 чел. на кв. км для сравнения в РК 6 чел. При этом 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    на юге области плотность выше 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4 этническая характеристика : коренное население </a:t>
            </a:r>
          </a:p>
          <a:p>
            <a:pPr>
              <a:lnSpc>
                <a:spcPct val="90000"/>
              </a:lnSpc>
            </a:pPr>
            <a:r>
              <a:rPr lang="ru-RU" sz="1800" b="1" dirty="0"/>
              <a:t>5. Соотношение сельского населения к городскому 1: 1,6</a:t>
            </a:r>
          </a:p>
          <a:p>
            <a:pPr>
              <a:lnSpc>
                <a:spcPct val="90000"/>
              </a:lnSpc>
            </a:pPr>
            <a:r>
              <a:rPr lang="ru-RU" sz="700" b="1" dirty="0">
                <a:solidFill>
                  <a:schemeClr val="accent2"/>
                </a:solidFill>
              </a:rPr>
              <a:t>Городское население  829 000</a:t>
            </a:r>
          </a:p>
          <a:p>
            <a:pPr>
              <a:lnSpc>
                <a:spcPct val="90000"/>
              </a:lnSpc>
            </a:pPr>
            <a:r>
              <a:rPr lang="ru-RU" sz="700" b="1" dirty="0">
                <a:solidFill>
                  <a:schemeClr val="accent2"/>
                </a:solidFill>
              </a:rPr>
              <a:t>Сельское население 1</a:t>
            </a:r>
            <a:r>
              <a:rPr lang="ru-RU" sz="500" b="1" dirty="0">
                <a:solidFill>
                  <a:schemeClr val="accent2"/>
                </a:solidFill>
              </a:rPr>
              <a:t>млн</a:t>
            </a:r>
            <a:r>
              <a:rPr lang="ru-RU" sz="700" b="1" dirty="0">
                <a:solidFill>
                  <a:schemeClr val="accent2"/>
                </a:solidFill>
              </a:rPr>
              <a:t>. 404</a:t>
            </a:r>
            <a:r>
              <a:rPr lang="ru-RU" sz="500" b="1" dirty="0">
                <a:solidFill>
                  <a:schemeClr val="accent2"/>
                </a:solidFill>
              </a:rPr>
              <a:t>тыс</a:t>
            </a:r>
            <a:endParaRPr lang="ru-RU" sz="6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ru-RU" sz="1800" b="1" dirty="0"/>
          </a:p>
          <a:p>
            <a:pPr>
              <a:lnSpc>
                <a:spcPct val="90000"/>
              </a:lnSpc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65501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DA7D-4DEC-41D1-94DB-46076219D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CDFF-D7DE-40DC-9FA2-29853DCF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296988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Семинар-тренинг  по внедрению методологии «Что кроется за цифрами</a:t>
            </a:r>
            <a:r>
              <a:rPr lang="ru-RU" sz="2200" dirty="0" smtClean="0"/>
              <a:t>»</a:t>
            </a:r>
            <a:endParaRPr lang="ru-RU" sz="1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557338"/>
            <a:ext cx="8064500" cy="4895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b="1" dirty="0" smtClean="0"/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Роль регионального координатора в процессе исследования материнской смертности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Канат </a:t>
            </a:r>
            <a:r>
              <a:rPr lang="ru-RU" sz="1800" b="1" dirty="0" smtClean="0">
                <a:solidFill>
                  <a:schemeClr val="tx1"/>
                </a:solidFill>
              </a:rPr>
              <a:t>Суханбердиев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ЮНИСЕФ</a:t>
            </a:r>
            <a:endParaRPr lang="ru-RU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pic>
        <p:nvPicPr>
          <p:cNvPr id="6148" name="Рисунок 4" descr="BT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45125"/>
            <a:ext cx="12017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Порядок представления информации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цкка</a:t>
            </a:r>
            <a:endParaRPr lang="ru-RU" sz="2800" dirty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684213" y="2205038"/>
            <a:ext cx="7772400" cy="367223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Ответственное лицо снимает копии медицинских документов (обменно-уведомительная карта беременной (форма 111/у), индивидуальная карта беременной (форма 025-1/у), история родов (форма 096/у) историю болезни (форма 003/у), результаты патоморфологического осмотра и др.) и обезличивает их.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Обезличивание – отсутствие информации, способной выдать название населенного пункта, родовспомогательного учреждения, данные о личности скончавшейся женщины или медицинского персонала, имеющих отношение к случаю. Все указанные данные должны быть затушеваны.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362075"/>
          </a:xfrm>
        </p:spPr>
        <p:txBody>
          <a:bodyPr/>
          <a:lstStyle/>
          <a:p>
            <a:pPr algn="ctr">
              <a:defRPr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Порядок представления информации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цкка</a:t>
            </a:r>
            <a:endParaRPr lang="ru-RU" sz="2800" dirty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722313" y="2276475"/>
            <a:ext cx="7772400" cy="381682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Ответственное лицо отсылает заполненный опросный лист, копии медицинских документов в ЦККА.</a:t>
            </a:r>
          </a:p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Региональный координатор проверяет качество заполнения опросного листа, а также полноту анонимности копий медицинской документации и опросного листа. </a:t>
            </a:r>
          </a:p>
          <a:p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Анкеты запечатываются по отдельности, медицинская документация отдельно 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17 </a:t>
            </a:r>
            <a:r>
              <a:rPr lang="ru-RU" dirty="0" smtClean="0"/>
              <a:t>координаторов (есть области где 2 координатора)</a:t>
            </a:r>
            <a:endParaRPr lang="ru-RU" dirty="0"/>
          </a:p>
        </p:txBody>
      </p:sp>
      <p:pic>
        <p:nvPicPr>
          <p:cNvPr id="4" name="Содержимое 3" descr="Каз_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7298781" cy="4191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9750" y="188913"/>
            <a:ext cx="8229600" cy="431800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0" cap="none" dirty="0" smtClean="0">
                <a:ln>
                  <a:noFill/>
                </a:ln>
              </a:rPr>
              <a:t>ЮКО - общая информация</a:t>
            </a:r>
            <a:r>
              <a:rPr lang="en-US" sz="2400" b="0" cap="none" dirty="0" smtClean="0">
                <a:ln>
                  <a:noFill/>
                </a:ln>
              </a:rPr>
              <a:t>:</a:t>
            </a:r>
            <a:endParaRPr lang="ru-RU" sz="2400" b="0" cap="none" dirty="0" smtClean="0">
              <a:ln>
                <a:noFill/>
              </a:ln>
            </a:endParaRP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549275"/>
            <a:ext cx="8578850" cy="5576888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Территория  117,3 тыс.  кв. км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Плотность населения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150 чел. на  кв. км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Общее население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- 2 млн.531тыс.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63 % сельское население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Женщин фертильного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возраста 633,3 тыс.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Рождаемость 31,2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(РК 21,7)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Естественный прирост 22,5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/>
              <a:t>(РК 10,5)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b="1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7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7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3200" dirty="0" smtClean="0"/>
          </a:p>
        </p:txBody>
      </p:sp>
      <p:pic>
        <p:nvPicPr>
          <p:cNvPr id="70660" name="Picture 4" descr="south_kaz_o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35189"/>
            <a:ext cx="3888432" cy="6015423"/>
          </a:xfrm>
          <a:prstGeom prst="rect">
            <a:avLst/>
          </a:prstGeom>
          <a:noFill/>
        </p:spPr>
      </p:pic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995738" y="908050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851275" y="549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779838" y="5589588"/>
            <a:ext cx="414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Ю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3995738" y="2708275"/>
            <a:ext cx="433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00" b="1"/>
              <a:t>800 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2075" y="188913"/>
            <a:ext cx="8583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Объяснение целей конфиденциального аудита среди </a:t>
            </a:r>
            <a:r>
              <a:rPr lang="ru-RU" sz="2400" b="1" dirty="0">
                <a:solidFill>
                  <a:srgbClr val="002060"/>
                </a:solidFill>
              </a:rPr>
              <a:t>медицинских </a:t>
            </a:r>
            <a:r>
              <a:rPr lang="ru-RU" sz="2400" b="1" dirty="0" smtClean="0">
                <a:solidFill>
                  <a:srgbClr val="002060"/>
                </a:solidFill>
              </a:rPr>
              <a:t>работников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483" name="Picture 6" descr="IMG_0292"/>
          <p:cNvPicPr>
            <a:picLocks noChangeAspect="1" noChangeArrowheads="1"/>
          </p:cNvPicPr>
          <p:nvPr/>
        </p:nvPicPr>
        <p:blipFill>
          <a:blip r:embed="rId2" cstate="print"/>
          <a:srcRect l="2916" t="4375" r="2989" b="4485"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2075" y="188913"/>
            <a:ext cx="8583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Интервьюирование </a:t>
            </a:r>
            <a:r>
              <a:rPr lang="ru-RU" sz="2800" b="1" dirty="0"/>
              <a:t>родственников</a:t>
            </a:r>
          </a:p>
        </p:txBody>
      </p:sp>
      <p:pic>
        <p:nvPicPr>
          <p:cNvPr id="21507" name="Picture 4" descr="IMG_0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8496300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46075" y="188913"/>
            <a:ext cx="8583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  <a:p>
            <a:pPr algn="ctr"/>
            <a:endParaRPr lang="ru-RU" sz="2400" b="1" dirty="0"/>
          </a:p>
        </p:txBody>
      </p:sp>
      <p:pic>
        <p:nvPicPr>
          <p:cNvPr id="31752" name="Picture 8" descr="H:\Фото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8572560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.LEILA-C4CDBE57C\Мои документы\My Scans\2010-11 (Қар)\ScannedImage-5.jpg"/>
          <p:cNvPicPr>
            <a:picLocks noChangeAspect="1" noChangeArrowheads="1"/>
          </p:cNvPicPr>
          <p:nvPr/>
        </p:nvPicPr>
        <p:blipFill>
          <a:blip r:embed="rId2" cstate="print"/>
          <a:srcRect b="17662"/>
          <a:stretch>
            <a:fillRect/>
          </a:stretch>
        </p:blipFill>
        <p:spPr bwMode="auto">
          <a:xfrm>
            <a:off x="214313" y="836712"/>
            <a:ext cx="8786812" cy="580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" y="285750"/>
            <a:ext cx="792956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Внешняя поддержка координаторов со стороны национальных экспертов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1145">
            <a:off x="823481" y="87721"/>
            <a:ext cx="4788701" cy="62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5192138" cy="309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Исследование случаев материнской смертности в Казахстане</a:t>
            </a:r>
            <a:br>
              <a:rPr lang="ru-RU" sz="2700" b="1" dirty="0" smtClean="0"/>
            </a:br>
            <a:r>
              <a:rPr lang="ru-RU" sz="2700" b="1" u="sng" dirty="0" smtClean="0"/>
              <a:t>ОТЛИЧИЯ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042662"/>
          <a:ext cx="8229600" cy="5693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36967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Официальный (традиционный) анализ материнской смертности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tx1"/>
                          </a:solidFill>
                        </a:rPr>
                        <a:t>Конфиденциальный аудит материнской смертности (ПРОИСХОДИТ ПОСЛЕ ТРАДИЦИОННОГО)</a:t>
                      </a:r>
                      <a:endParaRPr lang="ru-RU" sz="20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787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Республиканский</a:t>
                      </a:r>
                      <a:r>
                        <a:rPr lang="ru-RU" sz="1800" baseline="0" dirty="0" smtClean="0"/>
                        <a:t> штаб по снижению МС (МЗ РК)</a:t>
                      </a:r>
                    </a:p>
                    <a:p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Отчет в МЗ РК,</a:t>
                      </a:r>
                    </a:p>
                    <a:p>
                      <a:r>
                        <a:rPr lang="ru-RU" sz="1800" dirty="0" smtClean="0"/>
                        <a:t>Отчет профессионалам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617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Научный центр акушерства,</a:t>
                      </a:r>
                      <a:r>
                        <a:rPr lang="ru-RU" sz="1800" baseline="0" dirty="0" smtClean="0"/>
                        <a:t> гинекологии и перинатологии (Алматы)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Национальный научный центр материнства и детства (Астана) 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4232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Региональное</a:t>
                      </a:r>
                      <a:r>
                        <a:rPr lang="ru-RU" sz="1800" baseline="0" dirty="0" smtClean="0"/>
                        <a:t> расследование (Обл. управление, кафедра, региональный штаб по снижение МС). Итог – приказ об административном наказании 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Региональный координатор</a:t>
                      </a:r>
                    </a:p>
                    <a:p>
                      <a:r>
                        <a:rPr lang="ru-RU" sz="1800" dirty="0" smtClean="0"/>
                        <a:t>Сбор информации</a:t>
                      </a:r>
                      <a:r>
                        <a:rPr lang="en-US" sz="1800" dirty="0" smtClean="0"/>
                        <a:t> </a:t>
                      </a:r>
                      <a:endParaRPr lang="ru-R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35867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Служебное</a:t>
                      </a:r>
                      <a:r>
                        <a:rPr lang="ru-RU" sz="1800" baseline="0" dirty="0" smtClean="0"/>
                        <a:t> расследование (патологоанатомическая конференция)</a:t>
                      </a:r>
                      <a:endParaRPr lang="ru-RU" sz="1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*Лица уполномоченные в системе здравоохранения (МЗ, УЗ) не могут участвовать в работе аудита</a:t>
                      </a:r>
                      <a:endParaRPr lang="ru-RU" sz="1400" i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47664" y="115888"/>
            <a:ext cx="5616624" cy="639762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00FF"/>
                </a:solidFill>
              </a:rPr>
              <a:t>Структура МС в 2016 году</a:t>
            </a:r>
          </a:p>
        </p:txBody>
      </p:sp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6372200" y="5949280"/>
            <a:ext cx="2267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</a:t>
            </a:r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</a:t>
            </a:r>
            <a:r>
              <a:rPr lang="ru-RU" alt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60,4%</a:t>
            </a:r>
            <a:endParaRPr lang="ru-RU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467544" y="5949279"/>
            <a:ext cx="2088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</a:t>
            </a:r>
            <a:r>
              <a:rPr lang="ru-RU" alt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</a:t>
            </a:r>
            <a:r>
              <a:rPr lang="ru-RU" alt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51,0%</a:t>
            </a:r>
            <a:endParaRPr lang="ru-RU" alt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бщий\Desktop\мс 2016 офиц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6" y="888112"/>
            <a:ext cx="8856663" cy="49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бщий\Desktop\конф 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7546"/>
            <a:ext cx="5256584" cy="44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Сбор информации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17 </a:t>
            </a:r>
            <a:r>
              <a:rPr lang="ru-RU" sz="2000" dirty="0" smtClean="0"/>
              <a:t>регионов (в каждом регионе </a:t>
            </a:r>
            <a:r>
              <a:rPr lang="ru-RU" sz="2400" dirty="0" smtClean="0"/>
              <a:t>координатор) +/- </a:t>
            </a:r>
            <a:r>
              <a:rPr lang="ru-RU" sz="2400" dirty="0" smtClean="0"/>
              <a:t>2</a:t>
            </a:r>
          </a:p>
          <a:p>
            <a:r>
              <a:rPr lang="ru-RU" sz="2400" dirty="0" smtClean="0"/>
              <a:t>Главный акушер-гинеколог оповещает координатора</a:t>
            </a:r>
          </a:p>
          <a:p>
            <a:r>
              <a:rPr lang="ru-RU" sz="2400" dirty="0" smtClean="0"/>
              <a:t>Координатор оповещает секретаря ЦККА</a:t>
            </a:r>
          </a:p>
          <a:p>
            <a:r>
              <a:rPr lang="ru-RU" sz="2400" dirty="0" smtClean="0"/>
              <a:t>Сбор информации после официального анализа (через 1 </a:t>
            </a:r>
            <a:r>
              <a:rPr lang="ru-RU" sz="2400" dirty="0" err="1" smtClean="0"/>
              <a:t>мес</a:t>
            </a:r>
            <a:r>
              <a:rPr lang="ru-RU" sz="2400" dirty="0" smtClean="0"/>
              <a:t>)</a:t>
            </a:r>
          </a:p>
        </p:txBody>
      </p:sp>
      <p:pic>
        <p:nvPicPr>
          <p:cNvPr id="5" name="Рисунок 4" descr="12105691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708920"/>
            <a:ext cx="6690320" cy="3846934"/>
          </a:xfrm>
          <a:prstGeom prst="rect">
            <a:avLst/>
          </a:prstGeom>
        </p:spPr>
      </p:pic>
      <p:sp>
        <p:nvSpPr>
          <p:cNvPr id="6" name="4-конечная звезда 5"/>
          <p:cNvSpPr/>
          <p:nvPr/>
        </p:nvSpPr>
        <p:spPr>
          <a:xfrm>
            <a:off x="2771800" y="537321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2987824" y="458112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987824" y="3645024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995936" y="4077072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5292080" y="537321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012160" y="5877272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372200" y="5589240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7308304" y="5445224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028384" y="3717032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6804248" y="3284984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5652120" y="285293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452320" y="494116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444208" y="4077072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5796136" y="3284984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6012160" y="3789040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084168" y="3429000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Отбор и подготовка работников по сбору данных (координаторы/интервьюеры)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912768" cy="4176464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мотивация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грамотные, бегло говорить на местном языке и быть знакомыми с местными условиями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отвечают за правильное заполнение форм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акушерки, акушеры-гинекологи, другой персонал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координаторов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Цель исследования</a:t>
            </a:r>
          </a:p>
          <a:p>
            <a:r>
              <a:rPr lang="ru-RU" dirty="0" smtClean="0"/>
              <a:t>Понимать важность получения непредвзятой информации (деликатно, аккуратно, не вызвать искажения, создавать комфортную обстановку)</a:t>
            </a:r>
          </a:p>
          <a:p>
            <a:r>
              <a:rPr lang="ru-RU" dirty="0" smtClean="0"/>
              <a:t>Уметь отвечать на вопросы интервьюируемого лица если есть вопросы или он хочет получить информацию</a:t>
            </a:r>
          </a:p>
          <a:p>
            <a:r>
              <a:rPr lang="ru-RU" dirty="0" smtClean="0"/>
              <a:t>Практические упражнения, ролевые игры</a:t>
            </a:r>
          </a:p>
          <a:p>
            <a:r>
              <a:rPr lang="ru-RU" dirty="0" smtClean="0"/>
              <a:t>Знать хорошо анкеты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Координатор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Занимает нейтральную позицию</a:t>
            </a:r>
          </a:p>
          <a:p>
            <a:r>
              <a:rPr lang="ru-RU" dirty="0" smtClean="0"/>
              <a:t>Не навязывать своего личного мнения или убеждения</a:t>
            </a:r>
          </a:p>
          <a:p>
            <a:r>
              <a:rPr lang="ru-RU" dirty="0" smtClean="0"/>
              <a:t>Не подсказывать, иначе ответ может быть искажен под влиянием предположения</a:t>
            </a:r>
          </a:p>
          <a:p>
            <a:r>
              <a:rPr lang="ru-RU" dirty="0" smtClean="0"/>
              <a:t>Более болезненные вопросы задавать в конце интервью, это позволяет прежде чем касаться такого рода тем, установить взаимопонимание с опрашиваемым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Координатор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Отвечает за информирование секретаря национального комитета о случае МС</a:t>
            </a:r>
          </a:p>
          <a:p>
            <a:r>
              <a:rPr lang="ru-RU" dirty="0" smtClean="0"/>
              <a:t>Отвечает за правильное заполнение форм</a:t>
            </a:r>
          </a:p>
          <a:p>
            <a:r>
              <a:rPr lang="ru-RU" dirty="0" smtClean="0"/>
              <a:t>Координатор – единственный человек в процессе исследования, которому будут известны имена женщин и медицинских работников, в связи с этим следует строго следить за конфиденциальностью</a:t>
            </a:r>
          </a:p>
          <a:p>
            <a:r>
              <a:rPr lang="ru-RU" dirty="0" smtClean="0"/>
              <a:t>Удалять из анкет любую информацию, способствующую идентификации личности, прежде чем направить в национальный комитет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07997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Порядок представления информации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цкка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мз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рк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395288" y="1844824"/>
            <a:ext cx="8425184" cy="501317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3-х дней предоставить информацию о случае МС в ЦККА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Заполнение анкеты/опросного листа необходимо произвести в течение одной недели.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разделы опросного листа могут быть заполнены ответственным лицом в случае, если он является наиболее информированным лицом по данному разделу.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заполнением опросного листа, ответственное лицо обязано разъяснить медицинскому персоналу: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 и процедуру Конфиденциального аудита;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отличие от традиционной процедуры анализа;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порядок заполнения опросного листа и его анонимность (отсутствие подписей и данных о личности женщины, данных о населенном пункте и медицинском персонале).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384</TotalTime>
  <Words>748</Words>
  <Application>Microsoft Office PowerPoint</Application>
  <PresentationFormat>On-screen Show (4:3)</PresentationFormat>
  <Paragraphs>105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 2</vt:lpstr>
      <vt:lpstr>Тема Office</vt:lpstr>
      <vt:lpstr>Семинар-тренинг  по внедрению методологии «Что кроется за цифрами»</vt:lpstr>
      <vt:lpstr>Исследование случаев материнской смертности в Казахстане ОТЛИЧИЯ </vt:lpstr>
      <vt:lpstr>Структура МС в 2016 году</vt:lpstr>
      <vt:lpstr>Сбор информации</vt:lpstr>
      <vt:lpstr>Отбор и подготовка работников по сбору данных (координаторы/интервьюеры)</vt:lpstr>
      <vt:lpstr>Обучение координаторов</vt:lpstr>
      <vt:lpstr>Координатор </vt:lpstr>
      <vt:lpstr>Координатор </vt:lpstr>
      <vt:lpstr>Порядок представления информации в цкка приказ мз рк</vt:lpstr>
      <vt:lpstr>Порядок представления информации в цкка</vt:lpstr>
      <vt:lpstr>Порядок представления информации в цкка</vt:lpstr>
      <vt:lpstr>17 координаторов (есть области где 2 координатора)</vt:lpstr>
      <vt:lpstr>ЮКО - общая информация: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Семинар-тренинг  по внедрению методологии «Что кроется за цифрами» в Украине</dc:title>
  <dc:creator>User</dc:creator>
  <cp:lastModifiedBy>Kanat Sukhanberdiyev</cp:lastModifiedBy>
  <cp:revision>13</cp:revision>
  <dcterms:created xsi:type="dcterms:W3CDTF">2011-12-05T20:40:04Z</dcterms:created>
  <dcterms:modified xsi:type="dcterms:W3CDTF">2018-08-13T05:04:54Z</dcterms:modified>
</cp:coreProperties>
</file>